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0" r:id="rId7"/>
    <p:sldId id="261" r:id="rId8"/>
    <p:sldId id="266" r:id="rId9"/>
    <p:sldId id="265" r:id="rId10"/>
    <p:sldId id="264" r:id="rId11"/>
    <p:sldId id="270" r:id="rId12"/>
    <p:sldId id="262" r:id="rId13"/>
    <p:sldId id="271" r:id="rId14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Black" panose="020B060402020202020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Sheet1!$E$4</c:f>
              <c:strCache>
                <c:ptCount val="1"/>
                <c:pt idx="0">
                  <c:v>churn_rate_overall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2300962379702537"/>
                  <c:y val="-0.1838797754447360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Sheet1!$D$5:$D$7</c:f>
              <c:numCache>
                <c:formatCode>m/d/yyyy</c:formatCode>
                <c:ptCount val="3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</c:numCache>
            </c:numRef>
          </c:cat>
          <c:val>
            <c:numRef>
              <c:f>Sheet1!$E$5:$E$7</c:f>
              <c:numCache>
                <c:formatCode>General</c:formatCode>
                <c:ptCount val="3"/>
                <c:pt idx="0">
                  <c:v>0.16</c:v>
                </c:pt>
                <c:pt idx="1">
                  <c:v>0.19</c:v>
                </c:pt>
                <c:pt idx="2">
                  <c:v>0.27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EC-4E91-830C-BE5EE1AF8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869904"/>
        <c:axId val="429864000"/>
      </c:lineChart>
      <c:dateAx>
        <c:axId val="4298699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864000"/>
        <c:crosses val="autoZero"/>
        <c:auto val="1"/>
        <c:lblOffset val="100"/>
        <c:baseTimeUnit val="months"/>
      </c:dateAx>
      <c:valAx>
        <c:axId val="42986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86990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Churn</a:t>
            </a:r>
            <a:r>
              <a:rPr lang="en-US" sz="1100" baseline="0" dirty="0"/>
              <a:t> rate by segment</a:t>
            </a:r>
            <a:endParaRPr lang="en-US" sz="1100" dirty="0"/>
          </a:p>
        </c:rich>
      </c:tx>
      <c:layout>
        <c:manualLayout>
          <c:xMode val="edge"/>
          <c:yMode val="edge"/>
          <c:x val="0.33622900262467192"/>
          <c:y val="5.933132198594548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30577427821522E-2"/>
          <c:y val="0.12251917990097742"/>
          <c:w val="0.89513867016622917"/>
          <c:h val="0.63197341583034417"/>
        </c:manualLayout>
      </c:layout>
      <c:lineChart>
        <c:grouping val="standar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churn_rate_87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1589851268591427"/>
                  <c:y val="0.1135374744823563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Sheet1!$D$18:$D$20</c:f>
              <c:numCache>
                <c:formatCode>m/d/yyyy</c:formatCode>
                <c:ptCount val="3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</c:numCache>
            </c:numRef>
          </c:cat>
          <c:val>
            <c:numRef>
              <c:f>Sheet1!$E$18:$E$20</c:f>
              <c:numCache>
                <c:formatCode>General</c:formatCode>
                <c:ptCount val="3"/>
                <c:pt idx="0">
                  <c:v>0.25</c:v>
                </c:pt>
                <c:pt idx="1">
                  <c:v>0.32</c:v>
                </c:pt>
                <c:pt idx="2">
                  <c:v>0.49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6F-4629-BBAF-9DB4AEE73DAA}"/>
            </c:ext>
          </c:extLst>
        </c:ser>
        <c:ser>
          <c:idx val="1"/>
          <c:order val="1"/>
          <c:tx>
            <c:strRef>
              <c:f>Sheet1!$F$17</c:f>
              <c:strCache>
                <c:ptCount val="1"/>
                <c:pt idx="0">
                  <c:v>churn_rate_30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1189851268591426"/>
                  <c:y val="5.929717118693496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Sheet1!$D$18:$D$20</c:f>
              <c:numCache>
                <c:formatCode>m/d/yyyy</c:formatCode>
                <c:ptCount val="3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</c:numCache>
            </c:numRef>
          </c:cat>
          <c:val>
            <c:numRef>
              <c:f>Sheet1!$F$18:$F$20</c:f>
              <c:numCache>
                <c:formatCode>General</c:formatCode>
                <c:ptCount val="3"/>
                <c:pt idx="0">
                  <c:v>0.08</c:v>
                </c:pt>
                <c:pt idx="1">
                  <c:v>7.0000000000000007E-2</c:v>
                </c:pt>
                <c:pt idx="2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B6F-4629-BBAF-9DB4AEE73D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889472"/>
        <c:axId val="427889800"/>
      </c:lineChart>
      <c:dateAx>
        <c:axId val="427889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89800"/>
        <c:crosses val="autoZero"/>
        <c:auto val="1"/>
        <c:lblOffset val="100"/>
        <c:baseTimeUnit val="months"/>
      </c:dateAx>
      <c:valAx>
        <c:axId val="427889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8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2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24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144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985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24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Churn Rate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By Kathleen East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Churn rate per segment by month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164821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Churn rate for segment 87 is much higher than 30.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Codeflix should research what is causing segment 87 subscribers to leave at higher rates.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Codeflix should expand segment 30, and continue to monitor churn rates.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560201170"/>
              </p:ext>
            </p:extLst>
          </p:nvPr>
        </p:nvGraphicFramePr>
        <p:xfrm>
          <a:off x="5275700" y="1201263"/>
          <a:ext cx="3714128" cy="16482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135733">
                  <a:extLst>
                    <a:ext uri="{9D8B030D-6E8A-4147-A177-3AD203B41FA5}">
                      <a16:colId xmlns:a16="http://schemas.microsoft.com/office/drawing/2014/main" val="22406515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0.25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0.08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195BD3-9CB0-4BD6-A8FF-C1C0AD8530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981894"/>
              </p:ext>
            </p:extLst>
          </p:nvPr>
        </p:nvGraphicFramePr>
        <p:xfrm>
          <a:off x="251816" y="2920638"/>
          <a:ext cx="4572000" cy="2140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Code: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Overall Churn Rate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by month and segment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598042" y="1130225"/>
            <a:ext cx="3451958" cy="396277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SUM(is_active_87)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SUM(is_active_30)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SUM(is_canceled_87)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SUM(is_canceled_30)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sum_canceled_30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status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month)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* sum_canceled_87 /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sum_active_87,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churn_rate_87,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* sum_canceled_30 /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sum_active_30,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churn_rate_30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Shape 323">
            <a:extLst>
              <a:ext uri="{FF2B5EF4-FFF2-40B4-BE49-F238E27FC236}">
                <a16:creationId xmlns:a16="http://schemas.microsoft.com/office/drawing/2014/main" id="{E5F467D5-6066-4198-8DCD-423151F19068}"/>
              </a:ext>
            </a:extLst>
          </p:cNvPr>
          <p:cNvSpPr txBox="1"/>
          <p:nvPr/>
        </p:nvSpPr>
        <p:spPr>
          <a:xfrm>
            <a:off x="30914" y="1130225"/>
            <a:ext cx="2729212" cy="396277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'2017-01-01'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'2017-03-01'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'2017-03-31'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months),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23">
            <a:extLst>
              <a:ext uri="{FF2B5EF4-FFF2-40B4-BE49-F238E27FC236}">
                <a16:creationId xmlns:a16="http://schemas.microsoft.com/office/drawing/2014/main" id="{BAA89E74-74B1-43BA-A58B-87AFDC54235F}"/>
              </a:ext>
            </a:extLst>
          </p:cNvPr>
          <p:cNvSpPr txBox="1"/>
          <p:nvPr/>
        </p:nvSpPr>
        <p:spPr>
          <a:xfrm>
            <a:off x="2760126" y="1137521"/>
            <a:ext cx="2837916" cy="3955474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(segment = '87’)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(segment = ‘30')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BETWEEN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(segment = '87’)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THEN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is_canceled_87,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BETWEEN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(segment = '30’)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THEN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is_canceled_30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687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Dataset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 by month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hurn rates between segments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1791018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1. Codeflix Dataset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Overview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Codeflix as been operating for 4 months and churn is on many people’s minds.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subset of data has been provided to calculate the Churn rate for segments 87 and 30 for the months of December, January, February, and March. Because Codeflix has a 1 month subscription policy the Churn rate is available for January, February, and March.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938825112"/>
              </p:ext>
            </p:extLst>
          </p:nvPr>
        </p:nvGraphicFramePr>
        <p:xfrm>
          <a:off x="177975" y="3189000"/>
          <a:ext cx="8520600" cy="106470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Subscription_end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ID of the subscriber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Start date of subscription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End date of subscription (if it exists)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Segment subscription belongs (87 or 30)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Integer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Text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Text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Integer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Example of Codeflix dataset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14311184"/>
              </p:ext>
            </p:extLst>
          </p:nvPr>
        </p:nvGraphicFramePr>
        <p:xfrm>
          <a:off x="151081" y="1201325"/>
          <a:ext cx="4920901" cy="369170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49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2954402729"/>
                    </a:ext>
                  </a:extLst>
                </a:gridCol>
                <a:gridCol w="1578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03872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2017-03-09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812319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20423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07154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2017-02-22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636129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840788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2902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1791018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2. Overall Churn rate by month</a:t>
            </a:r>
          </a:p>
          <a:p>
            <a:pPr lvl="0" algn="ctr">
              <a:buClr>
                <a:schemeClr val="dk1"/>
              </a:buClr>
              <a:buSzPts val="1100"/>
            </a:pPr>
            <a:endParaRPr lang="en-US"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7753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Overall Churn Rate by mont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12654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Churn rate is steadily increasing month over month. 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Further analysis will be needed to determine why so many customers are leaving.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594404826"/>
              </p:ext>
            </p:extLst>
          </p:nvPr>
        </p:nvGraphicFramePr>
        <p:xfrm>
          <a:off x="5386192" y="1201263"/>
          <a:ext cx="3381733" cy="16482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427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churn_rate_overall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0.16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83C7062-4A13-44E6-9C68-015FD45DAE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422535"/>
              </p:ext>
            </p:extLst>
          </p:nvPr>
        </p:nvGraphicFramePr>
        <p:xfrm>
          <a:off x="352425" y="2745139"/>
          <a:ext cx="4572000" cy="2222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308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Overall Churn Rate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by month code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598042" y="1130225"/>
            <a:ext cx="3451958" cy="381750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 query to aggregate the active and canceled status' by segment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active,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canceled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status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month)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 query to calculate the churn rate*/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* canceled / active,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churn_rate_overall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Shape 323">
            <a:extLst>
              <a:ext uri="{FF2B5EF4-FFF2-40B4-BE49-F238E27FC236}">
                <a16:creationId xmlns:a16="http://schemas.microsoft.com/office/drawing/2014/main" id="{E5F467D5-6066-4198-8DCD-423151F19068}"/>
              </a:ext>
            </a:extLst>
          </p:cNvPr>
          <p:cNvSpPr txBox="1"/>
          <p:nvPr/>
        </p:nvSpPr>
        <p:spPr>
          <a:xfrm>
            <a:off x="30914" y="1130225"/>
            <a:ext cx="2729212" cy="381750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 temporary months table to indicate 1st and last days*/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'2017-01-01'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'2017-03-01'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'2017-03-31'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/*cross join table of the months and subscription table*/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months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23">
            <a:extLst>
              <a:ext uri="{FF2B5EF4-FFF2-40B4-BE49-F238E27FC236}">
                <a16:creationId xmlns:a16="http://schemas.microsoft.com/office/drawing/2014/main" id="{BAA89E74-74B1-43BA-A58B-87AFDC54235F}"/>
              </a:ext>
            </a:extLst>
          </p:cNvPr>
          <p:cNvSpPr txBox="1"/>
          <p:nvPr/>
        </p:nvSpPr>
        <p:spPr>
          <a:xfrm>
            <a:off x="2760126" y="1137521"/>
            <a:ext cx="2837916" cy="3810204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 query to determine status of active or canceled by month and segment */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id,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month,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BETWEEN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THEN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365299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1791018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3. What is the Churn rate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month between segments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8566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1028</Words>
  <Application>Microsoft Office PowerPoint</Application>
  <PresentationFormat>On-screen Show (16:9)</PresentationFormat>
  <Paragraphs>243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Courier New</vt:lpstr>
      <vt:lpstr>Arial</vt:lpstr>
      <vt:lpstr>Dosis</vt:lpstr>
      <vt:lpstr>Roboto</vt:lpstr>
      <vt:lpstr>Roboto Black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keast</cp:lastModifiedBy>
  <cp:revision>14</cp:revision>
  <dcterms:modified xsi:type="dcterms:W3CDTF">2018-07-10T21:59:42Z</dcterms:modified>
</cp:coreProperties>
</file>